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91" r:id="rId4"/>
    <p:sldId id="308" r:id="rId5"/>
    <p:sldId id="292" r:id="rId6"/>
    <p:sldId id="314" r:id="rId7"/>
    <p:sldId id="315" r:id="rId8"/>
    <p:sldId id="300" r:id="rId9"/>
    <p:sldId id="304" r:id="rId10"/>
    <p:sldId id="305" r:id="rId11"/>
    <p:sldId id="299" r:id="rId12"/>
    <p:sldId id="318" r:id="rId13"/>
    <p:sldId id="309" r:id="rId14"/>
    <p:sldId id="319" r:id="rId15"/>
    <p:sldId id="316" r:id="rId16"/>
    <p:sldId id="317" r:id="rId17"/>
    <p:sldId id="320" r:id="rId18"/>
    <p:sldId id="321" r:id="rId19"/>
    <p:sldId id="322" r:id="rId20"/>
    <p:sldId id="323" r:id="rId21"/>
    <p:sldId id="324" r:id="rId22"/>
    <p:sldId id="325" r:id="rId23"/>
    <p:sldId id="327" r:id="rId24"/>
    <p:sldId id="326" r:id="rId25"/>
    <p:sldId id="329" r:id="rId26"/>
    <p:sldId id="264" r:id="rId27"/>
  </p:sldIdLst>
  <p:sldSz cx="9144000" cy="6858000" type="screen4x3"/>
  <p:notesSz cx="9774238" cy="67246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a Ankudowicz" initials="BA" lastIdx="10" clrIdx="0">
    <p:extLst/>
  </p:cmAuthor>
  <p:cmAuthor id="2" name="Your User Name" initials="YU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4495" cy="336014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37416" y="0"/>
            <a:ext cx="4234495" cy="336014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r">
              <a:defRPr sz="1200"/>
            </a:lvl1pPr>
          </a:lstStyle>
          <a:p>
            <a:fld id="{0D7551E8-B9F9-46DB-A85D-3EA4B4CD3DA1}" type="datetimeFigureOut">
              <a:rPr lang="pl-PL" smtClean="0"/>
              <a:t>2018-06-14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387542"/>
            <a:ext cx="4234495" cy="336014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37416" y="6387542"/>
            <a:ext cx="4234495" cy="336014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r">
              <a:defRPr sz="1200"/>
            </a:lvl1pPr>
          </a:lstStyle>
          <a:p>
            <a:fld id="{2F2D2AFF-3B9C-4A87-A772-261B4235A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0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34867" cy="33615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36190" y="1"/>
            <a:ext cx="4236458" cy="33615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1D7ECC08-F830-4A5A-ADAC-85CE8E4B30F4}" type="datetimeFigureOut">
              <a:rPr lang="pl-PL" smtClean="0"/>
              <a:t>2018-06-14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06750" y="504825"/>
            <a:ext cx="3360738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76788" y="3193449"/>
            <a:ext cx="7820663" cy="3026972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386897"/>
            <a:ext cx="4234867" cy="33615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36190" y="6386897"/>
            <a:ext cx="4236458" cy="33615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0C7E311B-907B-49AA-9ECF-FFAD0A71E6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15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E311B-907B-49AA-9ECF-FFAD0A71E64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41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2018-06-14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1835696" y="4653136"/>
            <a:ext cx="7179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Prawidłowe udzielanie zamówień przy realizacji dostaw, usług i robót budowlanych w projektach współfinansowanych</a:t>
            </a:r>
          </a:p>
          <a:p>
            <a:pPr algn="ctr"/>
            <a:endParaRPr lang="pl-PL" sz="12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endParaRPr lang="pl-PL" sz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504" y="6237312"/>
            <a:ext cx="2472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Wrocław,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19.06.2018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r.</a:t>
            </a:r>
            <a:endParaRPr lang="pl-PL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851920" y="609329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Jacek Nowak</a:t>
            </a:r>
          </a:p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Wydział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Kontroli DIP</a:t>
            </a:r>
            <a:endParaRPr lang="pl-PL" sz="14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Obraz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83632" cy="676473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2924534" y="1196752"/>
            <a:ext cx="33922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Zasada konkurencyjności</a:t>
            </a:r>
            <a:endParaRPr lang="pl-PL" sz="2000" b="1" dirty="0" smtClean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32239" y="1625798"/>
            <a:ext cx="777686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Informację </a:t>
            </a:r>
            <a:r>
              <a:rPr lang="pl-PL" sz="1600" dirty="0">
                <a:solidFill>
                  <a:prstClr val="black"/>
                </a:solidFill>
              </a:rPr>
              <a:t>o wyniku postępowania upublicznia się w taki sposób, w jaki zostało upublicznione zapytanie ofertowe. </a:t>
            </a:r>
            <a:r>
              <a:rPr lang="pl-PL" sz="1600" dirty="0" smtClean="0">
                <a:solidFill>
                  <a:prstClr val="black"/>
                </a:solidFill>
              </a:rPr>
              <a:t>Informacja </a:t>
            </a:r>
            <a:r>
              <a:rPr lang="pl-PL" sz="1600" dirty="0">
                <a:solidFill>
                  <a:prstClr val="black"/>
                </a:solidFill>
              </a:rPr>
              <a:t>o wyniku postępowania powinna zawierać co najmniej nazwę wybranego wykonawcy. </a:t>
            </a:r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Umowę </a:t>
            </a:r>
            <a:r>
              <a:rPr lang="pl-PL" sz="1600" dirty="0">
                <a:solidFill>
                  <a:prstClr val="black"/>
                </a:solidFill>
              </a:rPr>
              <a:t>z wykonawcą, który złożył najkorzystniejszą </a:t>
            </a:r>
            <a:r>
              <a:rPr lang="pl-PL" sz="1600" dirty="0" smtClean="0">
                <a:solidFill>
                  <a:prstClr val="black"/>
                </a:solidFill>
              </a:rPr>
              <a:t>ofertę, zawiera się </a:t>
            </a:r>
            <a:r>
              <a:rPr lang="pl-PL" sz="1600" u="sng" dirty="0" smtClean="0">
                <a:solidFill>
                  <a:prstClr val="black"/>
                </a:solidFill>
              </a:rPr>
              <a:t>obowiązkowo w formie pisemnej</a:t>
            </a:r>
            <a:r>
              <a:rPr lang="pl-PL" sz="1600" u="sng" dirty="0">
                <a:solidFill>
                  <a:prstClr val="black"/>
                </a:solidFill>
              </a:rPr>
              <a:t>. </a:t>
            </a:r>
            <a:endParaRPr lang="pl-PL" sz="1600" u="sng" dirty="0" smtClean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</a:rPr>
              <a:t>Uwaga!</a:t>
            </a: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</a:rPr>
              <a:t>W przypadku gdy wybrany wykonawca odmówi podpisania umowy możliwe jest podpisanie umowy z kolejnym wykonawcą, który uzyskał kolejną najwyższą liczbę punktów.</a:t>
            </a: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</a:rPr>
              <a:t>Jeżeli w wyniku przeprowadzonego postępowania o udzielenie zamówienia nie wpłynie żadna oferta dopuszcza się zawarcie umowy z dowolnym wykonawcą na warunkach określonych w zapytaniu ofertowym. </a:t>
            </a: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</a:rPr>
              <a:t>Nie jest możliwe dokonywanie istotnych zmian postanowień zawartej umowy w stosunku do treści oferty na podstawie której dokonano wyboru wykonawcy, chyba że w zapytaniu ofertowym została przewidziana możliwość oraz warunki  dokonania takiej zmiany lub zmiana ma charakter niezależny od zamawiającego.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7778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2983848" y="1269187"/>
            <a:ext cx="32736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Co to są istotne zmiany?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2242" y="1844824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solidFill>
                  <a:prstClr val="black"/>
                </a:solidFill>
              </a:rPr>
              <a:t>Zmiana jest istotna, jeśli:</a:t>
            </a:r>
          </a:p>
          <a:p>
            <a:pPr algn="just"/>
            <a:endParaRPr lang="pl-PL" b="1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</a:rPr>
              <a:t>zmienia ogólny </a:t>
            </a:r>
            <a:r>
              <a:rPr lang="pl-PL" dirty="0">
                <a:solidFill>
                  <a:prstClr val="black"/>
                </a:solidFill>
              </a:rPr>
              <a:t>charakter umowy, w stosunku do charakteru tej umowy w pierwotnym brzmieniu</a:t>
            </a:r>
            <a:r>
              <a:rPr lang="pl-PL" dirty="0" smtClean="0">
                <a:solidFill>
                  <a:prstClr val="black"/>
                </a:solidFill>
              </a:rPr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</a:rPr>
              <a:t>nie </a:t>
            </a:r>
            <a:r>
              <a:rPr lang="pl-PL" dirty="0">
                <a:solidFill>
                  <a:prstClr val="black"/>
                </a:solidFill>
              </a:rPr>
              <a:t>zmienia ogólnego charakteru umowy, </a:t>
            </a:r>
            <a:r>
              <a:rPr lang="pl-PL" dirty="0" smtClean="0">
                <a:solidFill>
                  <a:prstClr val="black"/>
                </a:solidFill>
              </a:rPr>
              <a:t>ale zachodzi </a:t>
            </a:r>
            <a:r>
              <a:rPr lang="pl-PL" dirty="0">
                <a:solidFill>
                  <a:prstClr val="black"/>
                </a:solidFill>
              </a:rPr>
              <a:t>co najmniej jedna z następujących okoliczności</a:t>
            </a:r>
            <a:r>
              <a:rPr lang="pl-PL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endParaRPr lang="pl-PL" dirty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</a:rPr>
              <a:t>zmiana wprowadza takie warunki, które spowodowałyby uczestnictwo (realne lub potencjalne) w postępowaniu </a:t>
            </a:r>
            <a:r>
              <a:rPr lang="pl-PL" dirty="0">
                <a:solidFill>
                  <a:srgbClr val="FF0000"/>
                </a:solidFill>
              </a:rPr>
              <a:t>innych wykonawców lub wybór oferty innej treści</a:t>
            </a:r>
            <a:r>
              <a:rPr lang="pl-PL" dirty="0">
                <a:solidFill>
                  <a:prstClr val="black"/>
                </a:solidFill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</a:rPr>
              <a:t>prowadzi do </a:t>
            </a:r>
            <a:r>
              <a:rPr lang="pl-PL" dirty="0">
                <a:solidFill>
                  <a:srgbClr val="FF0000"/>
                </a:solidFill>
              </a:rPr>
              <a:t>zmiany równowagi ekonomicznej umowy </a:t>
            </a:r>
            <a:r>
              <a:rPr lang="pl-PL" dirty="0">
                <a:solidFill>
                  <a:prstClr val="black"/>
                </a:solidFill>
              </a:rPr>
              <a:t>na korzyść wykonawcy w sposób, który nie został przewidziany w pierwotnej umowie,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rozszerza </a:t>
            </a:r>
            <a:r>
              <a:rPr lang="pl-PL" dirty="0">
                <a:solidFill>
                  <a:prstClr val="black"/>
                </a:solidFill>
              </a:rPr>
              <a:t>zakres świadczeń i zobowiązań wykonawcy,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</a:rPr>
              <a:t>zmiana polega na zastąpieniu wykonawcy nowym, w przypadkach innych niż przewidziane w ustawie.</a:t>
            </a:r>
            <a:endParaRPr lang="pl-PL" sz="14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8779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1674191" y="1484784"/>
            <a:ext cx="58929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Kiedy m.in. nie stosujemy procedur udzielania</a:t>
            </a:r>
          </a:p>
          <a:p>
            <a:pPr algn="ctr"/>
            <a:r>
              <a:rPr lang="pl-PL" sz="20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zamówień określonych w Wytycznych</a:t>
            </a:r>
          </a:p>
          <a:p>
            <a:pPr algn="ctr"/>
            <a:endParaRPr lang="pl-PL" sz="2000" b="1" dirty="0" smtClean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73693" y="2348880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• zamówienia </a:t>
            </a:r>
            <a:r>
              <a:rPr lang="pl-PL" dirty="0"/>
              <a:t>określone w art. 4 PZP z wyjątkiem art. 4 pkt. </a:t>
            </a:r>
            <a:r>
              <a:rPr lang="pl-PL" dirty="0" smtClean="0"/>
              <a:t>8 (</a:t>
            </a:r>
            <a:r>
              <a:rPr lang="pl-PL" dirty="0" smtClean="0">
                <a:solidFill>
                  <a:srgbClr val="FF0000"/>
                </a:solidFill>
              </a:rPr>
              <a:t>np. umowy o pracę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smtClean="0"/>
              <a:t>• wydatki </a:t>
            </a:r>
            <a:r>
              <a:rPr lang="pl-PL" dirty="0"/>
              <a:t>rozliczane metodami uproszczonymi określonymi w </a:t>
            </a:r>
            <a:r>
              <a:rPr lang="pl-PL" dirty="0" smtClean="0"/>
              <a:t>Wytycznych </a:t>
            </a:r>
            <a:r>
              <a:rPr lang="pl-PL" dirty="0"/>
              <a:t>(m.in. koszty pośrednie w projekcie, ryczałt),</a:t>
            </a:r>
          </a:p>
          <a:p>
            <a:r>
              <a:rPr lang="pl-PL" dirty="0" smtClean="0"/>
              <a:t>• zamówienia </a:t>
            </a:r>
            <a:r>
              <a:rPr lang="pl-PL" dirty="0"/>
              <a:t>udzielane w trybie określonym w ustawie o partnerstwie publiczno-prywatnym lub ustawie o umowie koncesji,</a:t>
            </a:r>
          </a:p>
          <a:p>
            <a:r>
              <a:rPr lang="pl-PL" dirty="0" smtClean="0"/>
              <a:t>• inne przypadki wymienione </a:t>
            </a:r>
            <a:r>
              <a:rPr lang="pl-PL" dirty="0"/>
              <a:t>enumeratywnie w </a:t>
            </a:r>
            <a:r>
              <a:rPr lang="pl-PL" dirty="0" smtClean="0"/>
              <a:t>Wytycznych, np.</a:t>
            </a:r>
          </a:p>
          <a:p>
            <a:endParaRPr lang="pl-PL" dirty="0"/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Jeśli zamówienie </a:t>
            </a:r>
            <a:r>
              <a:rPr lang="pl-PL" b="1" dirty="0">
                <a:solidFill>
                  <a:srgbClr val="FF0000"/>
                </a:solidFill>
              </a:rPr>
              <a:t>może być zrealizowane tylko przez jednego wykonawcę 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z przyczyn obiektywnych (brak </a:t>
            </a:r>
            <a:r>
              <a:rPr lang="pl-PL" b="1" dirty="0">
                <a:solidFill>
                  <a:srgbClr val="FF0000"/>
                </a:solidFill>
              </a:rPr>
              <a:t>konkurencji </a:t>
            </a:r>
            <a:r>
              <a:rPr lang="pl-PL" b="1" dirty="0" smtClean="0">
                <a:solidFill>
                  <a:srgbClr val="FF0000"/>
                </a:solidFill>
              </a:rPr>
              <a:t>na rynku lub przedmiot </a:t>
            </a:r>
            <a:r>
              <a:rPr lang="pl-PL" b="1" dirty="0">
                <a:solidFill>
                  <a:srgbClr val="FF0000"/>
                </a:solidFill>
              </a:rPr>
              <a:t>zamówienia jest objęty ochroną </a:t>
            </a:r>
            <a:r>
              <a:rPr lang="pl-PL" b="1" dirty="0" smtClean="0">
                <a:solidFill>
                  <a:srgbClr val="FF0000"/>
                </a:solidFill>
              </a:rPr>
              <a:t>praw </a:t>
            </a:r>
            <a:r>
              <a:rPr lang="pl-PL" b="1" dirty="0">
                <a:solidFill>
                  <a:srgbClr val="FF0000"/>
                </a:solidFill>
              </a:rPr>
              <a:t>wyłącznych, w tym </a:t>
            </a:r>
            <a:r>
              <a:rPr lang="pl-PL" b="1" dirty="0" smtClean="0">
                <a:solidFill>
                  <a:srgbClr val="FF0000"/>
                </a:solidFill>
              </a:rPr>
              <a:t>praw własności intelektualnej).</a:t>
            </a:r>
            <a:endParaRPr lang="pl-PL" b="1" dirty="0">
              <a:solidFill>
                <a:srgbClr val="FF0000"/>
              </a:solidFill>
            </a:endParaRPr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Wyłączenie może być zastosowane, o ile nie istnieje rozwiązanie alternatywne </a:t>
            </a:r>
            <a:r>
              <a:rPr lang="pl-PL" b="1" dirty="0" smtClean="0">
                <a:solidFill>
                  <a:srgbClr val="FF0000"/>
                </a:solidFill>
              </a:rPr>
              <a:t>lub zastępcze</a:t>
            </a:r>
            <a:r>
              <a:rPr lang="pl-PL" b="1" dirty="0">
                <a:solidFill>
                  <a:srgbClr val="FF0000"/>
                </a:solidFill>
              </a:rPr>
              <a:t>, a brak konkurencji nie jest wynikiem sztucznego zawężania </a:t>
            </a:r>
            <a:r>
              <a:rPr lang="pl-PL" b="1" dirty="0" smtClean="0">
                <a:solidFill>
                  <a:srgbClr val="FF0000"/>
                </a:solidFill>
              </a:rPr>
              <a:t>parametrów zamówienia.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5191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344524" y="1484784"/>
            <a:ext cx="24753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Konflikt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interesów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04375" y="2276872"/>
            <a:ext cx="7420756" cy="295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dirty="0">
                <a:ea typeface="Calibri"/>
                <a:cs typeface="Times New Roman"/>
              </a:rPr>
              <a:t>Beneficjent, który nie jest zamawiającym w rozumieniu </a:t>
            </a:r>
            <a:r>
              <a:rPr lang="pl-PL" dirty="0" smtClean="0">
                <a:ea typeface="Calibri"/>
                <a:cs typeface="Times New Roman"/>
              </a:rPr>
              <a:t>PZP, nie </a:t>
            </a:r>
            <a:r>
              <a:rPr lang="pl-PL" dirty="0">
                <a:ea typeface="Calibri"/>
                <a:cs typeface="Times New Roman"/>
              </a:rPr>
              <a:t>może udzielić zamówienia podmiotom </a:t>
            </a:r>
            <a:r>
              <a:rPr lang="pl-PL" dirty="0" smtClean="0">
                <a:ea typeface="Calibri"/>
                <a:cs typeface="Times New Roman"/>
              </a:rPr>
              <a:t>powiązanym z </a:t>
            </a:r>
            <a:r>
              <a:rPr lang="pl-PL" dirty="0">
                <a:ea typeface="Calibri"/>
                <a:cs typeface="Times New Roman"/>
              </a:rPr>
              <a:t>nim osobowo lub kapitałowo (wyjątek zamówienia sektorowe oraz inne przypadki określone w wytycznych). W przypadkach określonych w Wytycznych za zgodą </a:t>
            </a:r>
            <a:r>
              <a:rPr lang="pl-PL" dirty="0" smtClean="0">
                <a:ea typeface="Calibri"/>
                <a:cs typeface="Times New Roman"/>
              </a:rPr>
              <a:t>IZ/IP </a:t>
            </a:r>
            <a:r>
              <a:rPr lang="pl-PL" dirty="0">
                <a:ea typeface="Calibri"/>
                <a:cs typeface="Times New Roman"/>
              </a:rPr>
              <a:t>możliwe jest odstąpienie od powyższej zasady.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dirty="0">
                <a:ea typeface="Calibri"/>
                <a:cs typeface="Times New Roman"/>
              </a:rPr>
              <a:t>Osoby wykonujące w imieniu zamawiającego czynności związane z procedurą wyboru wykonawcy, w tym biorące udział w procesie oceny ofert, nie mogą być powiązane osobowo lub kapitałowo z wykonawcami, którzy złożyli oferty. Osoby powinny być bezstronne i obiektywne</a:t>
            </a:r>
            <a:r>
              <a:rPr lang="pl-PL" dirty="0" smtClean="0">
                <a:ea typeface="Calibri"/>
                <a:cs typeface="Times New Roman"/>
              </a:rPr>
              <a:t>.</a:t>
            </a:r>
            <a:endParaRPr lang="pl-PL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636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66281" y="1084674"/>
            <a:ext cx="5631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Definicja konfliktu interesów wg Wytycznych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04375" y="1506728"/>
            <a:ext cx="7420756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dirty="0">
                <a:ea typeface="Calibri"/>
                <a:cs typeface="Times New Roman"/>
              </a:rPr>
              <a:t>Przez powiązania kapitałowe lub osobowe rozumie się wzajemne powiązania między beneficjentem lub osobami upoważnionymi do zaciągania zobowiązań w imieniu beneficjenta lub osobami wykonującymi w imieniu beneficjenta czynności związane z przeprowadzeniem procedury wyboru wykonawcy a wykonawcą, polegające w szczególności na (katalog otwarty</a:t>
            </a:r>
            <a:r>
              <a:rPr lang="pl-PL" dirty="0" smtClean="0">
                <a:ea typeface="Calibri"/>
                <a:cs typeface="Times New Roman"/>
              </a:rPr>
              <a:t>):</a:t>
            </a:r>
          </a:p>
          <a:p>
            <a:pPr algn="just">
              <a:lnSpc>
                <a:spcPct val="115000"/>
              </a:lnSpc>
            </a:pPr>
            <a:endParaRPr lang="pl-PL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dirty="0" smtClean="0">
                <a:ea typeface="Calibri"/>
                <a:cs typeface="Times New Roman"/>
              </a:rPr>
              <a:t>a) uczestniczeniu </a:t>
            </a:r>
            <a:r>
              <a:rPr lang="pl-PL" dirty="0">
                <a:ea typeface="Calibri"/>
                <a:cs typeface="Times New Roman"/>
              </a:rPr>
              <a:t>w spółce jako wspólnik spółki cywilnej lub spółki osobowej,</a:t>
            </a:r>
          </a:p>
          <a:p>
            <a:pPr algn="just">
              <a:lnSpc>
                <a:spcPct val="115000"/>
              </a:lnSpc>
            </a:pPr>
            <a:r>
              <a:rPr lang="pl-PL" dirty="0" smtClean="0">
                <a:ea typeface="Calibri"/>
                <a:cs typeface="Times New Roman"/>
              </a:rPr>
              <a:t>b) posiadaniu </a:t>
            </a:r>
            <a:r>
              <a:rPr lang="pl-PL" dirty="0">
                <a:ea typeface="Calibri"/>
                <a:cs typeface="Times New Roman"/>
              </a:rPr>
              <a:t>co najmniej 10% udziałów lub akcji, o ile niższy próg nie wynika z przepisów prawa lub nie został określony przez IZ w wytycznych programowych,</a:t>
            </a:r>
          </a:p>
          <a:p>
            <a:pPr algn="just">
              <a:lnSpc>
                <a:spcPct val="115000"/>
              </a:lnSpc>
            </a:pPr>
            <a:r>
              <a:rPr lang="pl-PL" dirty="0" smtClean="0">
                <a:ea typeface="Calibri"/>
                <a:cs typeface="Times New Roman"/>
              </a:rPr>
              <a:t>c) pełnieniu </a:t>
            </a:r>
            <a:r>
              <a:rPr lang="pl-PL" dirty="0">
                <a:ea typeface="Calibri"/>
                <a:cs typeface="Times New Roman"/>
              </a:rPr>
              <a:t>funkcji członka organu nadzorczego lub zarządzającego, prokurenta, pełnomocnika,</a:t>
            </a:r>
          </a:p>
          <a:p>
            <a:pPr algn="just">
              <a:lnSpc>
                <a:spcPct val="115000"/>
              </a:lnSpc>
            </a:pPr>
            <a:r>
              <a:rPr lang="pl-PL" dirty="0" smtClean="0">
                <a:ea typeface="Calibri"/>
                <a:cs typeface="Times New Roman"/>
              </a:rPr>
              <a:t>d) pozostawaniu </a:t>
            </a:r>
            <a:r>
              <a:rPr lang="pl-PL" dirty="0">
                <a:ea typeface="Calibri"/>
                <a:cs typeface="Times New Roman"/>
              </a:rPr>
              <a:t>w związku małżeńskim, w stosunku pokrewieństwa lub powinowactwa w linii prostej, pokrewieństwa drugiego stopnia lub powinowactwa drugiego stopnia w linii bocznej lub w stosunku przysposobienia, opieki lub kurateli.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865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222160" y="1484784"/>
            <a:ext cx="67970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Skutki naruszeń - korekty finansowe i pomniejszenia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10299" y="2132856"/>
            <a:ext cx="7420756" cy="384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endParaRPr lang="pl-PL" dirty="0" smtClean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ea typeface="Calibri"/>
                <a:cs typeface="Times New Roman"/>
              </a:rPr>
              <a:t>Co do zasady – wydatek nieprawidłowo poniesiony winien być wydatkiem niekwalifikowalnym, ale…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ea typeface="Calibri"/>
                <a:cs typeface="Times New Roman"/>
              </a:rPr>
              <a:t>Stosuje się stawki procentowe określone w Rozporządzeniu </a:t>
            </a:r>
            <a:r>
              <a:rPr lang="pl-PL" dirty="0">
                <a:ea typeface="Calibri"/>
                <a:cs typeface="Times New Roman"/>
              </a:rPr>
              <a:t>Ministra Rozwoju z dnia 29 stycznia 2016 r. w sprawie warunków obniżania wartości korekt finansowych oraz wydatków poniesionych nieprawidłowo związanych z udzielaniem zamówień tzw. </a:t>
            </a:r>
            <a:r>
              <a:rPr lang="pl-PL" b="1" dirty="0" smtClean="0">
                <a:ea typeface="Calibri"/>
                <a:cs typeface="Times New Roman"/>
              </a:rPr>
              <a:t>Taryfikator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dirty="0">
                <a:ea typeface="Calibri"/>
                <a:cs typeface="Times New Roman"/>
              </a:rPr>
              <a:t>W przypadku stwierdzenia nieprawidłowości, której w załączniku do rozporządzenia nie określono stawki procentowej, stosuje się stawkę procentową odpowiadającą najbliżej rodzajowo kategorii nieprawidłowości indywidualnych.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6327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89713" y="1484784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1140" y="2420888"/>
            <a:ext cx="7891300" cy="352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Niedopełnienie obowiązku odpowiedniego ogłoszenia</a:t>
            </a:r>
          </a:p>
          <a:p>
            <a:pPr algn="just">
              <a:lnSpc>
                <a:spcPct val="115000"/>
              </a:lnSpc>
            </a:pPr>
            <a:endParaRPr lang="pl-PL" sz="20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Często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występujące błędy: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brak upublicznienia,</a:t>
            </a:r>
            <a:endParaRPr lang="pl-PL" sz="20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nieuprawniony podział </a:t>
            </a:r>
            <a:r>
              <a:rPr lang="pl-PL" sz="2000" dirty="0">
                <a:ea typeface="Calibri"/>
                <a:cs typeface="Times New Roman"/>
              </a:rPr>
              <a:t>zamówienia na części bez upublicznienia </a:t>
            </a:r>
            <a:r>
              <a:rPr lang="pl-PL" sz="2000" dirty="0" smtClean="0">
                <a:ea typeface="Calibri"/>
                <a:cs typeface="Times New Roman"/>
              </a:rPr>
              <a:t>części (czyli zastosowanie np. rozeznania rynku zamiast zasady konkurencyjności)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błędne szacowanie lub zaniżenie wartości </a:t>
            </a:r>
            <a:r>
              <a:rPr lang="pl-PL" sz="2000" dirty="0">
                <a:ea typeface="Calibri"/>
                <a:cs typeface="Times New Roman"/>
              </a:rPr>
              <a:t>zamówienia w </a:t>
            </a:r>
            <a:r>
              <a:rPr lang="pl-PL" sz="2000" dirty="0" smtClean="0">
                <a:ea typeface="Calibri"/>
                <a:cs typeface="Times New Roman"/>
              </a:rPr>
              <a:t>projekcie (jak wyżej + zbyt krótkie terminy na składanie ofert)</a:t>
            </a:r>
            <a:endParaRPr lang="pl-PL" sz="1400" b="1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4717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89713" y="1196752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75035" y="1700808"/>
            <a:ext cx="7891300" cy="494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Brak pełnej informacji o warunkach udziału w postępowaniu</a:t>
            </a:r>
          </a:p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o udzielenie zamówienia lub kryteriach oceny ofert</a:t>
            </a:r>
          </a:p>
          <a:p>
            <a:pPr algn="just">
              <a:lnSpc>
                <a:spcPct val="115000"/>
              </a:lnSpc>
            </a:pPr>
            <a:endParaRPr lang="pl-PL" sz="2000" b="1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Często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występujące błędy: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brak </a:t>
            </a:r>
            <a:r>
              <a:rPr lang="pl-PL" sz="2000" dirty="0">
                <a:ea typeface="Calibri"/>
                <a:cs typeface="Times New Roman"/>
              </a:rPr>
              <a:t>informacji lub niejasne kryteria oceny </a:t>
            </a:r>
            <a:r>
              <a:rPr lang="pl-PL" sz="2000" dirty="0" smtClean="0">
                <a:ea typeface="Calibri"/>
                <a:cs typeface="Times New Roman"/>
              </a:rPr>
              <a:t>ofert (brak </a:t>
            </a:r>
            <a:r>
              <a:rPr lang="pl-PL" sz="2000" dirty="0">
                <a:ea typeface="Calibri"/>
                <a:cs typeface="Times New Roman"/>
              </a:rPr>
              <a:t>jasnego i przejrzystego komunikatu do </a:t>
            </a:r>
            <a:r>
              <a:rPr lang="pl-PL" sz="2000" dirty="0" smtClean="0">
                <a:ea typeface="Calibri"/>
                <a:cs typeface="Times New Roman"/>
              </a:rPr>
              <a:t>wykonawcy jakie </a:t>
            </a:r>
            <a:r>
              <a:rPr lang="pl-PL" sz="2000" dirty="0">
                <a:ea typeface="Calibri"/>
                <a:cs typeface="Times New Roman"/>
              </a:rPr>
              <a:t>będą kryteria oceny oferty</a:t>
            </a:r>
            <a:r>
              <a:rPr lang="pl-PL" sz="2000" dirty="0" smtClean="0">
                <a:ea typeface="Calibri"/>
                <a:cs typeface="Times New Roman"/>
              </a:rPr>
              <a:t>)</a:t>
            </a:r>
            <a:endParaRPr lang="pl-PL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treść </a:t>
            </a:r>
            <a:r>
              <a:rPr lang="pl-PL" sz="2000" dirty="0">
                <a:ea typeface="Calibri"/>
                <a:cs typeface="Times New Roman"/>
              </a:rPr>
              <a:t>zapytania ofertowego nie </a:t>
            </a:r>
            <a:r>
              <a:rPr lang="pl-PL" sz="2000" dirty="0" smtClean="0">
                <a:ea typeface="Calibri"/>
                <a:cs typeface="Times New Roman"/>
              </a:rPr>
              <a:t>zawiera wymaganych elementów </a:t>
            </a:r>
            <a:r>
              <a:rPr lang="pl-PL" sz="2000" dirty="0">
                <a:ea typeface="Calibri"/>
                <a:cs typeface="Times New Roman"/>
              </a:rPr>
              <a:t>minimalnych</a:t>
            </a:r>
            <a:r>
              <a:rPr lang="pl-PL" sz="2000" dirty="0" smtClean="0"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Należy pamiętać o: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Dokładnym opisie kryteriów oceny (co i jak będzie oceniane – wzory, sposób przyznawania punktów, wagi)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Stosowaniu kryteriów mierzalnych i obiektywnych</a:t>
            </a:r>
            <a:endParaRPr lang="pl-PL" sz="20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1200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934107" y="1052736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3647" y="1469483"/>
            <a:ext cx="7891300" cy="564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Określenie dyskryminujących warunków udziału w postępowaniu</a:t>
            </a:r>
          </a:p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udzielenie zamówienia lub kryteriów oceny ofert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Często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występujące błędy: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Ustalenie warunków udziału w postępowaniu w </a:t>
            </a:r>
            <a:r>
              <a:rPr lang="pl-PL" sz="2000" dirty="0">
                <a:ea typeface="Calibri"/>
                <a:cs typeface="Times New Roman"/>
              </a:rPr>
              <a:t>sposób </a:t>
            </a:r>
            <a:r>
              <a:rPr lang="pl-PL" sz="2000" dirty="0" smtClean="0">
                <a:ea typeface="Calibri"/>
                <a:cs typeface="Times New Roman"/>
              </a:rPr>
              <a:t>zawężający konkurencję np. poprzez żądanie nadmiernego doświadczenia lub zabezpieczenia przedmiotu umowy (np. polisy OC)</a:t>
            </a:r>
            <a:endParaRPr lang="pl-PL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ea typeface="Calibri"/>
                <a:cs typeface="Times New Roman"/>
              </a:rPr>
              <a:t>Nieuprawnione określenie </a:t>
            </a:r>
            <a:r>
              <a:rPr lang="pl-PL" sz="2000" dirty="0" smtClean="0">
                <a:ea typeface="Calibri"/>
                <a:cs typeface="Times New Roman"/>
              </a:rPr>
              <a:t>kryteriów oceny ofert odnoszących </a:t>
            </a:r>
            <a:r>
              <a:rPr lang="pl-PL" sz="2000" dirty="0">
                <a:ea typeface="Calibri"/>
                <a:cs typeface="Times New Roman"/>
              </a:rPr>
              <a:t>się do właściwości </a:t>
            </a:r>
            <a:r>
              <a:rPr lang="pl-PL" sz="2000" dirty="0" smtClean="0">
                <a:ea typeface="Calibri"/>
                <a:cs typeface="Times New Roman"/>
              </a:rPr>
              <a:t>wykonawcy.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Należy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pamiętać o: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zachowaniu </a:t>
            </a:r>
            <a:r>
              <a:rPr lang="pl-PL" sz="2000" dirty="0">
                <a:ea typeface="Calibri"/>
                <a:cs typeface="Times New Roman"/>
              </a:rPr>
              <a:t>uczciwej konkurencji i równego traktowania,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proporcjonalności </a:t>
            </a:r>
            <a:r>
              <a:rPr lang="pl-PL" sz="2000" dirty="0">
                <a:ea typeface="Calibri"/>
                <a:cs typeface="Times New Roman"/>
              </a:rPr>
              <a:t>do przedmiotu zamówienia,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nieformułowaniu </a:t>
            </a:r>
            <a:r>
              <a:rPr lang="pl-PL" sz="2000" dirty="0">
                <a:ea typeface="Calibri"/>
                <a:cs typeface="Times New Roman"/>
              </a:rPr>
              <a:t>warunków przewyższających wymagania wystarczające do należytego wykonania </a:t>
            </a:r>
            <a:r>
              <a:rPr lang="pl-PL" sz="2000" dirty="0" smtClean="0">
                <a:ea typeface="Calibri"/>
                <a:cs typeface="Times New Roman"/>
              </a:rPr>
              <a:t>zamówienia,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kryteria muszą dotyczyć </a:t>
            </a:r>
            <a:r>
              <a:rPr lang="pl-PL" sz="2000" u="sng" dirty="0" smtClean="0">
                <a:ea typeface="Calibri"/>
                <a:cs typeface="Times New Roman"/>
              </a:rPr>
              <a:t>przedmiotu zamówienia</a:t>
            </a:r>
            <a:r>
              <a:rPr lang="pl-PL" sz="2000" dirty="0" smtClean="0">
                <a:ea typeface="Calibri"/>
                <a:cs typeface="Times New Roman"/>
              </a:rPr>
              <a:t>, jego funkcjonalności, jakości, warunków użytkowania a nie wykonawcy</a:t>
            </a:r>
            <a:endParaRPr lang="pl-PL" sz="20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7060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901551" y="1304697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1560" y="1916832"/>
            <a:ext cx="7891300" cy="458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Ustalenie terminów składania ofert krótszych niż przewidziana we</a:t>
            </a:r>
          </a:p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właściwych procedurach jako </a:t>
            </a:r>
            <a:r>
              <a:rPr lang="pl-PL" sz="2000" b="1" dirty="0" smtClean="0">
                <a:ea typeface="Calibri"/>
                <a:cs typeface="Times New Roman"/>
              </a:rPr>
              <a:t>minimalne</a:t>
            </a:r>
          </a:p>
          <a:p>
            <a:pPr algn="ctr">
              <a:lnSpc>
                <a:spcPct val="115000"/>
              </a:lnSpc>
            </a:pPr>
            <a:endParaRPr lang="pl-PL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Często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występujące błędy:</a:t>
            </a:r>
          </a:p>
          <a:p>
            <a:pPr marL="34290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termin </a:t>
            </a:r>
            <a:r>
              <a:rPr lang="pl-PL" sz="2000" dirty="0">
                <a:ea typeface="Calibri"/>
                <a:cs typeface="Times New Roman"/>
              </a:rPr>
              <a:t>składania ofert, był krótszy niż 7 dni </a:t>
            </a:r>
            <a:r>
              <a:rPr lang="pl-PL" sz="2000" dirty="0" smtClean="0">
                <a:ea typeface="Calibri"/>
                <a:cs typeface="Times New Roman"/>
              </a:rPr>
              <a:t>kalendarzowych i </a:t>
            </a:r>
            <a:r>
              <a:rPr lang="pl-PL" sz="2000" dirty="0">
                <a:ea typeface="Calibri"/>
                <a:cs typeface="Times New Roman"/>
              </a:rPr>
              <a:t>wynosił np. </a:t>
            </a: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6 dni i 8 godzin</a:t>
            </a:r>
            <a:r>
              <a:rPr lang="pl-PL" sz="2000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Należy pamiętać,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że: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termin 7, 14 lub 30 dni </a:t>
            </a:r>
            <a:r>
              <a:rPr lang="pl-PL" sz="2000" dirty="0">
                <a:ea typeface="Calibri"/>
                <a:cs typeface="Times New Roman"/>
              </a:rPr>
              <a:t>liczy się od dnia następnego po </a:t>
            </a:r>
            <a:r>
              <a:rPr lang="pl-PL" sz="2000" dirty="0" smtClean="0">
                <a:ea typeface="Calibri"/>
                <a:cs typeface="Times New Roman"/>
              </a:rPr>
              <a:t>dniu upublicznienia </a:t>
            </a:r>
            <a:r>
              <a:rPr lang="pl-PL" sz="2000" dirty="0">
                <a:ea typeface="Calibri"/>
                <a:cs typeface="Times New Roman"/>
              </a:rPr>
              <a:t>zapytania ofertowego, a kończy </a:t>
            </a:r>
            <a:r>
              <a:rPr lang="pl-PL" sz="2000" dirty="0" smtClean="0">
                <a:ea typeface="Calibri"/>
                <a:cs typeface="Times New Roman"/>
              </a:rPr>
              <a:t>się z </a:t>
            </a:r>
            <a:r>
              <a:rPr lang="pl-PL" sz="2000" dirty="0">
                <a:ea typeface="Calibri"/>
                <a:cs typeface="Times New Roman"/>
              </a:rPr>
              <a:t>upływem ostatniego </a:t>
            </a:r>
            <a:r>
              <a:rPr lang="pl-PL" sz="2000" dirty="0" smtClean="0">
                <a:ea typeface="Calibri"/>
                <a:cs typeface="Times New Roman"/>
              </a:rPr>
              <a:t>dnia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terminy wynikają z rodzaju zamówienia (dostawy, usługi, roboty budowlane), ale też z jego wartości szacunkowej (progi unijne)</a:t>
            </a:r>
            <a:endParaRPr lang="pl-PL" sz="20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3914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1022026" y="1196752"/>
            <a:ext cx="72170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Obowiązki beneficjenta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 zakresie ponoszenia wydatków</a:t>
            </a:r>
          </a:p>
        </p:txBody>
      </p:sp>
      <p:sp>
        <p:nvSpPr>
          <p:cNvPr id="5" name="Prostokąt 4"/>
          <p:cNvSpPr/>
          <p:nvPr/>
        </p:nvSpPr>
        <p:spPr>
          <a:xfrm>
            <a:off x="670667" y="1896974"/>
            <a:ext cx="79000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dirty="0"/>
              <a:t>Ogólne zasady kwalifikowalności wydatków m.in</a:t>
            </a:r>
            <a:r>
              <a:rPr lang="pl-PL" dirty="0" smtClean="0"/>
              <a:t>.:</a:t>
            </a:r>
          </a:p>
          <a:p>
            <a:pPr lvl="0" algn="just"/>
            <a:endParaRPr lang="pl-PL" sz="1600" dirty="0"/>
          </a:p>
          <a:p>
            <a:pPr lvl="0" algn="just"/>
            <a:r>
              <a:rPr lang="pl-PL" sz="1600" dirty="0" smtClean="0"/>
              <a:t>• zgodny </a:t>
            </a:r>
            <a:r>
              <a:rPr lang="pl-PL" sz="1600" dirty="0"/>
              <a:t>z przepisami prawa, procedurami </a:t>
            </a:r>
            <a:r>
              <a:rPr lang="pl-PL" sz="1600" dirty="0" smtClean="0"/>
              <a:t>obowiązującymi </a:t>
            </a:r>
            <a:r>
              <a:rPr lang="pl-PL" sz="1600" dirty="0"/>
              <a:t>w programie,</a:t>
            </a:r>
          </a:p>
          <a:p>
            <a:pPr lvl="0" algn="just"/>
            <a:r>
              <a:rPr lang="pl-PL" sz="1600" dirty="0" smtClean="0"/>
              <a:t>• poniesiony </a:t>
            </a:r>
            <a:r>
              <a:rPr lang="pl-PL" sz="1600" dirty="0"/>
              <a:t>zgodnie z postanowieniami umowy,</a:t>
            </a:r>
          </a:p>
          <a:p>
            <a:pPr lvl="0" algn="just"/>
            <a:r>
              <a:rPr lang="pl-PL" sz="1600" dirty="0" smtClean="0"/>
              <a:t>• ujęty </a:t>
            </a:r>
            <a:r>
              <a:rPr lang="pl-PL" sz="1600" dirty="0"/>
              <a:t>w budżecie projektu i niezbędny do realizacji celów projektu,</a:t>
            </a:r>
          </a:p>
          <a:p>
            <a:pPr lvl="0" algn="just"/>
            <a:r>
              <a:rPr lang="pl-PL" sz="1600" dirty="0" smtClean="0"/>
              <a:t>• poniesiony </a:t>
            </a:r>
            <a:r>
              <a:rPr lang="pl-PL" sz="1600" dirty="0"/>
              <a:t>w sposób </a:t>
            </a:r>
            <a:r>
              <a:rPr lang="pl-PL" sz="1600" u="sng" dirty="0"/>
              <a:t>przejrzysty, racjonalny i efektywny, z </a:t>
            </a:r>
            <a:r>
              <a:rPr lang="pl-PL" sz="1600" u="sng" dirty="0" smtClean="0"/>
              <a:t>zachowaniem uzyskania </a:t>
            </a:r>
            <a:r>
              <a:rPr lang="pl-PL" sz="1600" u="sng" dirty="0"/>
              <a:t>najlepszych efektów z danych nakładów,</a:t>
            </a:r>
          </a:p>
          <a:p>
            <a:pPr lvl="0" algn="just"/>
            <a:r>
              <a:rPr lang="pl-PL" sz="1600" dirty="0" smtClean="0"/>
              <a:t>• należycie </a:t>
            </a:r>
            <a:r>
              <a:rPr lang="pl-PL" sz="1600" dirty="0"/>
              <a:t>udokumentowany i poniesiony zgodnie z Wytycznymi w </a:t>
            </a:r>
            <a:r>
              <a:rPr lang="pl-PL" sz="1600" dirty="0" smtClean="0"/>
              <a:t>zakresie kwalifikowalności</a:t>
            </a:r>
            <a:r>
              <a:rPr lang="pl-PL" sz="1600" dirty="0"/>
              <a:t>.</a:t>
            </a:r>
          </a:p>
          <a:p>
            <a:pPr lvl="0" algn="just"/>
            <a:r>
              <a:rPr lang="pl-PL" sz="1600" dirty="0" smtClean="0"/>
              <a:t>• Podmiot </a:t>
            </a:r>
            <a:r>
              <a:rPr lang="pl-PL" sz="1600" dirty="0"/>
              <a:t>zobowiązany do stosowania PZP przeprowadza postępowanie zgodnie z jej przepisami oraz </a:t>
            </a:r>
            <a:r>
              <a:rPr lang="pl-PL" sz="1600" u="sng" dirty="0"/>
              <a:t>obowiązkami </a:t>
            </a:r>
            <a:r>
              <a:rPr lang="pl-PL" sz="1600" u="sng" dirty="0" smtClean="0"/>
              <a:t>wynikającymi </a:t>
            </a:r>
            <a:r>
              <a:rPr lang="pl-PL" sz="1600" u="sng" dirty="0"/>
              <a:t>z umowy</a:t>
            </a:r>
            <a:r>
              <a:rPr lang="pl-PL" sz="1600" dirty="0"/>
              <a:t>.</a:t>
            </a:r>
          </a:p>
          <a:p>
            <a:pPr lvl="0" algn="just"/>
            <a:r>
              <a:rPr lang="pl-PL" sz="1600" dirty="0" smtClean="0"/>
              <a:t>• Wytyczne </a:t>
            </a:r>
            <a:r>
              <a:rPr lang="pl-PL" sz="1600" dirty="0"/>
              <a:t>określają enumeratywny katalog przypadków, gdzie można nie stosować zasad/procedur ujętych w Wytycznych jednak spełnienie tych przesłanek musi być uzasadnione na piśmie (dla </a:t>
            </a:r>
            <a:r>
              <a:rPr lang="pl-PL" sz="1600" dirty="0" smtClean="0"/>
              <a:t>rozeznania </a:t>
            </a:r>
            <a:r>
              <a:rPr lang="pl-PL" sz="1600" dirty="0"/>
              <a:t>rynku, zasady konkurencyjności).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1600" dirty="0" smtClean="0"/>
              <a:t> stosuje się wersję Wytycznych wg daty wszczęcia postępowania - </a:t>
            </a:r>
            <a:r>
              <a:rPr lang="pl-PL" sz="1600" b="1" dirty="0" smtClean="0">
                <a:solidFill>
                  <a:srgbClr val="FF0000"/>
                </a:solidFill>
              </a:rPr>
              <a:t>AKTUALNA WERSJA obowiązuje od dnia 23 sierpnia 2017 r. </a:t>
            </a:r>
            <a:endParaRPr lang="pl-PL" sz="1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89713" y="1484784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132856"/>
            <a:ext cx="78913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Dyskryminacyjny opis przedmiotu zamówienia</a:t>
            </a:r>
          </a:p>
          <a:p>
            <a:pPr algn="ctr">
              <a:lnSpc>
                <a:spcPct val="115000"/>
              </a:lnSpc>
            </a:pPr>
            <a:endParaRPr lang="pl-PL" sz="20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Często występujące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błędy: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Wskazanie </a:t>
            </a:r>
            <a:r>
              <a:rPr lang="pl-PL" sz="2000" dirty="0">
                <a:ea typeface="Calibri"/>
                <a:cs typeface="Times New Roman"/>
              </a:rPr>
              <a:t>konkretnych produktów w treści </a:t>
            </a:r>
            <a:r>
              <a:rPr lang="pl-PL" sz="2000" dirty="0" smtClean="0">
                <a:ea typeface="Calibri"/>
                <a:cs typeface="Times New Roman"/>
              </a:rPr>
              <a:t>zapytania ofertowego</a:t>
            </a:r>
            <a:r>
              <a:rPr lang="pl-PL" sz="2000" dirty="0">
                <a:ea typeface="Calibri"/>
                <a:cs typeface="Times New Roman"/>
              </a:rPr>
              <a:t>, bez określenia zakresu </a:t>
            </a:r>
            <a:r>
              <a:rPr lang="pl-PL" sz="2000" dirty="0" smtClean="0">
                <a:ea typeface="Calibri"/>
                <a:cs typeface="Times New Roman"/>
              </a:rPr>
              <a:t>równoważności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Zbyt szczegółowy opis wskazujący na konkretne rozwiązanie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endParaRPr lang="pl-PL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Należy pamiętać o: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Opis przedmiotu zamówienia powinien ograniczać się do wskazania minimalnych </a:t>
            </a:r>
            <a:r>
              <a:rPr lang="pl-PL" sz="2000" u="sng" dirty="0" smtClean="0">
                <a:ea typeface="Calibri"/>
                <a:cs typeface="Times New Roman"/>
              </a:rPr>
              <a:t>kluczowych</a:t>
            </a:r>
            <a:r>
              <a:rPr lang="pl-PL" sz="2000" dirty="0" smtClean="0">
                <a:ea typeface="Calibri"/>
                <a:cs typeface="Times New Roman"/>
              </a:rPr>
              <a:t> dla zamawiającego parametrów technicznych (lub ich przedziałów) oraz oczekiwanej funkcjonalności</a:t>
            </a: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6959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900569" y="1099896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1556792"/>
            <a:ext cx="8208912" cy="5295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Niejednoznaczny opis przedmiotu zamówienia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Często </a:t>
            </a:r>
            <a:r>
              <a:rPr lang="pl-PL" sz="2000" dirty="0">
                <a:solidFill>
                  <a:srgbClr val="FF0000"/>
                </a:solidFill>
                <a:ea typeface="Calibri"/>
                <a:cs typeface="Times New Roman"/>
              </a:rPr>
              <a:t>występujące błędy: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pl-PL" sz="2000" dirty="0" smtClean="0">
                <a:ea typeface="Calibri"/>
                <a:cs typeface="Times New Roman"/>
              </a:rPr>
              <a:t>brak </a:t>
            </a:r>
            <a:r>
              <a:rPr lang="pl-PL" sz="2000" dirty="0">
                <a:ea typeface="Calibri"/>
                <a:cs typeface="Times New Roman"/>
              </a:rPr>
              <a:t>w opisie zamówienia (w treści zapytania ofertowego) nazw i kodów </a:t>
            </a:r>
            <a:r>
              <a:rPr lang="pl-PL" sz="2000" dirty="0" smtClean="0">
                <a:ea typeface="Calibri"/>
                <a:cs typeface="Times New Roman"/>
              </a:rPr>
              <a:t>CPV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pl-PL" sz="2000" dirty="0" smtClean="0">
                <a:ea typeface="Calibri"/>
                <a:cs typeface="Times New Roman"/>
              </a:rPr>
              <a:t>Zbyt ogólnikowy opis przedmiotu zamówienia nie pozwalający na złożenie prawidłowej oferty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Należy pamiętać, że: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pl-PL" sz="2000" dirty="0" smtClean="0">
                <a:ea typeface="Calibri"/>
                <a:cs typeface="Times New Roman"/>
              </a:rPr>
              <a:t>Elementem opisu przedmiotu zamówienia są również warunki jego realizacji, w tym termin, miejsce dostawy, elementy składające się na cenę ofertową. 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pl-PL" sz="2000" dirty="0">
                <a:ea typeface="Calibri"/>
                <a:cs typeface="Times New Roman"/>
              </a:rPr>
              <a:t>Opis przedmiotu zamówienia powinien być wyczerpujący i zrozumiały – w miarę możliwości stosować załączniki w postaci kosztorysów, dokumentacji projektowej, rysunków itp.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pl-PL" sz="2000" dirty="0" smtClean="0">
                <a:ea typeface="Calibri"/>
                <a:cs typeface="Times New Roman"/>
              </a:rPr>
              <a:t>Nie powinno wskazywać się terminu realizacji/dostawy </a:t>
            </a:r>
            <a:r>
              <a:rPr lang="pl-PL" sz="2000" u="sng" dirty="0" smtClean="0">
                <a:ea typeface="Calibri"/>
                <a:cs typeface="Times New Roman"/>
              </a:rPr>
              <a:t>jako daty dziennej.</a:t>
            </a:r>
            <a:endParaRPr lang="pl-PL" sz="2000" u="sng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817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89713" y="1484784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132856"/>
            <a:ext cx="7891300" cy="423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 smtClean="0">
                <a:ea typeface="Calibri"/>
                <a:cs typeface="Times New Roman"/>
              </a:rPr>
              <a:t>Naruszenia </a:t>
            </a:r>
            <a:r>
              <a:rPr lang="pl-PL" sz="2000" b="1" dirty="0">
                <a:ea typeface="Calibri"/>
                <a:cs typeface="Times New Roman"/>
              </a:rPr>
              <a:t>w zakresie wyboru najkorzystniejszej oferty</a:t>
            </a:r>
          </a:p>
          <a:p>
            <a:pPr>
              <a:lnSpc>
                <a:spcPct val="115000"/>
              </a:lnSpc>
            </a:pPr>
            <a:endParaRPr lang="pl-PL" sz="20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l-PL" sz="2000" dirty="0" smtClean="0">
                <a:ea typeface="Calibri"/>
                <a:cs typeface="Times New Roman"/>
              </a:rPr>
              <a:t>Często </a:t>
            </a:r>
            <a:r>
              <a:rPr lang="pl-PL" sz="2000" dirty="0">
                <a:ea typeface="Calibri"/>
                <a:cs typeface="Times New Roman"/>
              </a:rPr>
              <a:t>występujące błędy: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Wybór </a:t>
            </a:r>
            <a:r>
              <a:rPr lang="pl-PL" sz="2000" dirty="0">
                <a:ea typeface="Calibri"/>
                <a:cs typeface="Times New Roman"/>
              </a:rPr>
              <a:t>oferty wykonawcy niespełniającego </a:t>
            </a:r>
            <a:r>
              <a:rPr lang="pl-PL" sz="2000" dirty="0" smtClean="0">
                <a:ea typeface="Calibri"/>
                <a:cs typeface="Times New Roman"/>
              </a:rPr>
              <a:t>warunków udziału </a:t>
            </a:r>
            <a:r>
              <a:rPr lang="pl-PL" sz="2000" dirty="0">
                <a:ea typeface="Calibri"/>
                <a:cs typeface="Times New Roman"/>
              </a:rPr>
              <a:t>w postępowaniu o udzielenie zamówienia.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Nieuzasadnione </a:t>
            </a:r>
            <a:r>
              <a:rPr lang="pl-PL" sz="2000" dirty="0">
                <a:ea typeface="Calibri"/>
                <a:cs typeface="Times New Roman"/>
              </a:rPr>
              <a:t>wykluczenie wykonawcy, który złożył </a:t>
            </a:r>
            <a:r>
              <a:rPr lang="pl-PL" sz="2000" dirty="0" smtClean="0">
                <a:ea typeface="Calibri"/>
                <a:cs typeface="Times New Roman"/>
              </a:rPr>
              <a:t>ofertę najkorzystniejszą</a:t>
            </a:r>
            <a:r>
              <a:rPr lang="pl-PL" sz="2000" dirty="0">
                <a:ea typeface="Calibri"/>
                <a:cs typeface="Times New Roman"/>
              </a:rPr>
              <a:t>, jako niespełniającego warunku </a:t>
            </a:r>
            <a:r>
              <a:rPr lang="pl-PL" sz="2000" dirty="0" smtClean="0">
                <a:ea typeface="Calibri"/>
                <a:cs typeface="Times New Roman"/>
              </a:rPr>
              <a:t>udziału w </a:t>
            </a:r>
            <a:r>
              <a:rPr lang="pl-PL" sz="2000" dirty="0">
                <a:ea typeface="Calibri"/>
                <a:cs typeface="Times New Roman"/>
              </a:rPr>
              <a:t>postępowaniu o udzielnie </a:t>
            </a:r>
            <a:r>
              <a:rPr lang="pl-PL" sz="2000" dirty="0" smtClean="0">
                <a:ea typeface="Calibri"/>
                <a:cs typeface="Times New Roman"/>
              </a:rPr>
              <a:t>zamówienia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odrzucenie </a:t>
            </a:r>
            <a:r>
              <a:rPr lang="pl-PL" sz="2000" dirty="0">
                <a:ea typeface="Calibri"/>
                <a:cs typeface="Times New Roman"/>
              </a:rPr>
              <a:t>oferty bez uzupełnienia dokumentu, który </a:t>
            </a:r>
            <a:r>
              <a:rPr lang="pl-PL" sz="2000" dirty="0" smtClean="0">
                <a:ea typeface="Calibri"/>
                <a:cs typeface="Times New Roman"/>
              </a:rPr>
              <a:t>nie miał </a:t>
            </a:r>
            <a:r>
              <a:rPr lang="pl-PL" sz="2000" dirty="0">
                <a:ea typeface="Calibri"/>
                <a:cs typeface="Times New Roman"/>
              </a:rPr>
              <a:t>wpływu na kryteria oceny ofert oraz treść oferty.</a:t>
            </a:r>
          </a:p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6209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89713" y="1484784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132856"/>
            <a:ext cx="7891300" cy="458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 smtClean="0">
                <a:ea typeface="Calibri"/>
                <a:cs typeface="Times New Roman"/>
              </a:rPr>
              <a:t>Nieuprawniona zmiana istotnych postanowień umowy</a:t>
            </a:r>
            <a:endParaRPr lang="pl-PL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pl-PL" sz="20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l-PL" sz="2000" dirty="0" smtClean="0">
                <a:ea typeface="Calibri"/>
                <a:cs typeface="Times New Roman"/>
              </a:rPr>
              <a:t>Często </a:t>
            </a:r>
            <a:r>
              <a:rPr lang="pl-PL" sz="2000" dirty="0">
                <a:ea typeface="Calibri"/>
                <a:cs typeface="Times New Roman"/>
              </a:rPr>
              <a:t>występujące błędy: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Wydłużenie terminu realizacji zamówienia.</a:t>
            </a:r>
            <a:endParaRPr lang="pl-PL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Rozszerzenie (lub ograniczenie) zakresu świadczeń umownych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Zmiana warunków realizacji umowy np. w zakresie </a:t>
            </a:r>
            <a:r>
              <a:rPr lang="pl-PL" sz="2000" dirty="0" smtClean="0">
                <a:solidFill>
                  <a:srgbClr val="FF0000"/>
                </a:solidFill>
                <a:ea typeface="Calibri"/>
                <a:cs typeface="Times New Roman"/>
              </a:rPr>
              <a:t>zabezpieczeń, ubezpieczeń, kar umownych.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ea typeface="Calibri"/>
                <a:cs typeface="Times New Roman"/>
              </a:rPr>
              <a:t>Należy pamiętać o: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Warunkach realizacji zamówienia w postępowaniu określonych w zapytaniu ofertowym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Wzorze umowy – załącznika do zapytania lub SIWZ </a:t>
            </a:r>
            <a:endParaRPr lang="pl-PL" sz="2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3155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889713" y="1484784"/>
            <a:ext cx="54619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Wybrane naruszenia i ich skutki finansowe</a:t>
            </a:r>
            <a:endParaRPr lang="pl-PL" sz="20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132856"/>
            <a:ext cx="7891300" cy="352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 smtClean="0">
                <a:ea typeface="Calibri"/>
                <a:cs typeface="Times New Roman"/>
              </a:rPr>
              <a:t>Naruszenia </a:t>
            </a:r>
            <a:r>
              <a:rPr lang="pl-PL" sz="2000" b="1" dirty="0">
                <a:ea typeface="Calibri"/>
                <a:cs typeface="Times New Roman"/>
              </a:rPr>
              <a:t>w zakresie dokumentowania postępowania o udzielenie</a:t>
            </a:r>
          </a:p>
          <a:p>
            <a:pPr algn="ctr">
              <a:lnSpc>
                <a:spcPct val="115000"/>
              </a:lnSpc>
            </a:pPr>
            <a:r>
              <a:rPr lang="pl-PL" sz="2000" b="1" dirty="0">
                <a:ea typeface="Calibri"/>
                <a:cs typeface="Times New Roman"/>
              </a:rPr>
              <a:t>zamówienia</a:t>
            </a:r>
          </a:p>
          <a:p>
            <a:pPr>
              <a:lnSpc>
                <a:spcPct val="115000"/>
              </a:lnSpc>
            </a:pPr>
            <a:r>
              <a:rPr lang="pl-PL" sz="2000" dirty="0" smtClean="0">
                <a:ea typeface="Calibri"/>
                <a:cs typeface="Times New Roman"/>
              </a:rPr>
              <a:t>Często </a:t>
            </a:r>
            <a:r>
              <a:rPr lang="pl-PL" sz="2000" dirty="0">
                <a:ea typeface="Calibri"/>
                <a:cs typeface="Times New Roman"/>
              </a:rPr>
              <a:t>występujące błędy: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brak </a:t>
            </a:r>
            <a:r>
              <a:rPr lang="pl-PL" sz="2000" dirty="0">
                <a:ea typeface="Calibri"/>
                <a:cs typeface="Times New Roman"/>
              </a:rPr>
              <a:t>protokołu lub brak wszystkich informacji </a:t>
            </a:r>
            <a:r>
              <a:rPr lang="pl-PL" sz="2000" dirty="0" smtClean="0">
                <a:ea typeface="Calibri"/>
                <a:cs typeface="Times New Roman"/>
              </a:rPr>
              <a:t>ujętych w </a:t>
            </a:r>
            <a:r>
              <a:rPr lang="pl-PL" sz="2000" dirty="0">
                <a:ea typeface="Calibri"/>
                <a:cs typeface="Times New Roman"/>
              </a:rPr>
              <a:t>protokole z postępowania o udzielenie zamówienia,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Calibri"/>
                <a:cs typeface="Times New Roman"/>
              </a:rPr>
              <a:t>brak </a:t>
            </a:r>
            <a:r>
              <a:rPr lang="pl-PL" sz="2000" dirty="0">
                <a:ea typeface="Calibri"/>
                <a:cs typeface="Times New Roman"/>
              </a:rPr>
              <a:t>załączników do protokołu tj</a:t>
            </a:r>
            <a:r>
              <a:rPr lang="pl-PL" sz="2000" dirty="0" smtClean="0">
                <a:ea typeface="Calibri"/>
                <a:cs typeface="Times New Roman"/>
              </a:rPr>
              <a:t>.: dokumentu </a:t>
            </a:r>
            <a:r>
              <a:rPr lang="pl-PL" sz="2000" dirty="0">
                <a:ea typeface="Calibri"/>
                <a:cs typeface="Times New Roman"/>
              </a:rPr>
              <a:t>potwierdzającego upublicznienie </a:t>
            </a:r>
            <a:r>
              <a:rPr lang="pl-PL" sz="2000" dirty="0" smtClean="0">
                <a:ea typeface="Calibri"/>
                <a:cs typeface="Times New Roman"/>
              </a:rPr>
              <a:t>wraz z </a:t>
            </a:r>
            <a:r>
              <a:rPr lang="pl-PL" sz="2000" dirty="0">
                <a:ea typeface="Calibri"/>
                <a:cs typeface="Times New Roman"/>
              </a:rPr>
              <a:t>treścią </a:t>
            </a:r>
            <a:r>
              <a:rPr lang="pl-PL" sz="2000" dirty="0" smtClean="0">
                <a:ea typeface="Calibri"/>
                <a:cs typeface="Times New Roman"/>
              </a:rPr>
              <a:t>upublicznienia, złożonych ofert, oświadczeń </a:t>
            </a:r>
            <a:r>
              <a:rPr lang="pl-PL" sz="2000" dirty="0">
                <a:ea typeface="Calibri"/>
                <a:cs typeface="Times New Roman"/>
              </a:rPr>
              <a:t>o braku powiązań z wykonawcami, </a:t>
            </a:r>
            <a:r>
              <a:rPr lang="pl-PL" sz="2000" dirty="0" smtClean="0">
                <a:ea typeface="Calibri"/>
                <a:cs typeface="Times New Roman"/>
              </a:rPr>
              <a:t>którzy złożyli oferty</a:t>
            </a:r>
            <a:endParaRPr lang="pl-PL" sz="2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pl-PL" sz="2000" b="1" dirty="0" smtClean="0">
                <a:ea typeface="Calibri"/>
                <a:cs typeface="Times New Roman"/>
              </a:rPr>
              <a:t> </a:t>
            </a:r>
            <a:endParaRPr lang="pl-PL" sz="2000" b="1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9159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926771" y="3501008"/>
            <a:ext cx="34115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8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Dziękuję za uwagę</a:t>
            </a:r>
            <a:endParaRPr lang="pl-PL" sz="2800" b="1" dirty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132856"/>
            <a:ext cx="7891300" cy="679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sz="2000" b="1" dirty="0" smtClean="0">
                <a:ea typeface="Calibri"/>
                <a:cs typeface="Times New Roman"/>
              </a:rPr>
              <a:t> </a:t>
            </a:r>
            <a:endParaRPr lang="pl-PL" sz="2000" b="1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l-PL" sz="1400" dirty="0">
              <a:ea typeface="Calibri"/>
              <a:cs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8968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 descr="SIEDZIBA DIP WROCLA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3442" y="2420888"/>
            <a:ext cx="44284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683570" y="2348882"/>
            <a:ext cx="251816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11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Dolnośląska Instytucja Pośrednicząca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ul.  Strzegomska 2-4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53-611 Wrocław</a:t>
            </a: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tel. 71 776 58 13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      71 776 58 14</a:t>
            </a: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info.dip@umwd.pl</a:t>
            </a: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dobe Garamond Pro" pitchFamily="18" charset="0"/>
              <a:cs typeface="Times New Roman" pitchFamily="18" charset="0"/>
            </a:endParaRP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dobe Garamond Pro" pitchFamily="18" charset="0"/>
                <a:cs typeface="Times New Roman" pitchFamily="18" charset="0"/>
              </a:rPr>
              <a:t>www.dip.dolnyslask.pl</a:t>
            </a:r>
          </a:p>
          <a:p>
            <a:pPr algn="ctr"/>
            <a:endParaRPr lang="pl-PL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pl-PL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Dolnośląska Instytucja Pośrednicząca - D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54" y="3871066"/>
            <a:ext cx="1447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782935" y="1196752"/>
            <a:ext cx="7712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Obowiązki beneficjenta w zależności od wartości zamówienia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29904" y="1916832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1400" dirty="0" smtClean="0"/>
              <a:t>• </a:t>
            </a:r>
            <a:r>
              <a:rPr lang="pl-PL" dirty="0" smtClean="0"/>
              <a:t>dla </a:t>
            </a:r>
            <a:r>
              <a:rPr lang="pl-PL" dirty="0"/>
              <a:t>zamówień o wartości szacunkowej do 20 tys. zł netto - nie określono wymogów w Wytycznych, co oznacza że obowiązują jedynie własne procedury </a:t>
            </a:r>
            <a:r>
              <a:rPr lang="pl-PL" dirty="0" smtClean="0"/>
              <a:t>wewnętrzne</a:t>
            </a:r>
          </a:p>
          <a:p>
            <a:pPr lvl="0" algn="just"/>
            <a:endParaRPr lang="pl-PL" b="1" dirty="0">
              <a:solidFill>
                <a:srgbClr val="FF0000"/>
              </a:solidFill>
            </a:endParaRPr>
          </a:p>
          <a:p>
            <a:pPr lvl="0" algn="just"/>
            <a:r>
              <a:rPr lang="pl-PL" dirty="0" smtClean="0"/>
              <a:t>• dla </a:t>
            </a:r>
            <a:r>
              <a:rPr lang="pl-PL" dirty="0"/>
              <a:t>zamówień o wartości szacunkowej od 20 tys. zł netto do 50 tys. zł netto - obowiązuje procedura </a:t>
            </a:r>
            <a:r>
              <a:rPr lang="pl-PL" u="sng" dirty="0"/>
              <a:t>rozeznania rynku </a:t>
            </a:r>
            <a:r>
              <a:rPr lang="pl-PL" dirty="0"/>
              <a:t>opisana w Wytycznych</a:t>
            </a:r>
            <a:r>
              <a:rPr lang="pl-PL" dirty="0" smtClean="0"/>
              <a:t>,</a:t>
            </a:r>
          </a:p>
          <a:p>
            <a:pPr lvl="0" algn="just"/>
            <a:endParaRPr lang="pl-PL" dirty="0"/>
          </a:p>
          <a:p>
            <a:pPr lvl="0" algn="just"/>
            <a:r>
              <a:rPr lang="pl-PL" dirty="0" smtClean="0"/>
              <a:t>• dla </a:t>
            </a:r>
            <a:r>
              <a:rPr lang="pl-PL" dirty="0"/>
              <a:t>zamówień o wartości szacunkowej przekraczającej 50 tys. zł netto do 30 tys. euro netto </a:t>
            </a:r>
            <a:r>
              <a:rPr lang="pl-PL" dirty="0" smtClean="0"/>
              <a:t>(</a:t>
            </a:r>
            <a:r>
              <a:rPr lang="pl-PL" dirty="0"/>
              <a:t>dla beneficjentów </a:t>
            </a:r>
            <a:r>
              <a:rPr lang="pl-PL" dirty="0" smtClean="0">
                <a:solidFill>
                  <a:srgbClr val="FF0000"/>
                </a:solidFill>
              </a:rPr>
              <a:t>zobowiązanych</a:t>
            </a:r>
            <a:r>
              <a:rPr lang="pl-PL" dirty="0" smtClean="0"/>
              <a:t> do stosowania </a:t>
            </a:r>
            <a:r>
              <a:rPr lang="pl-PL" dirty="0" err="1" smtClean="0"/>
              <a:t>pzp</a:t>
            </a:r>
            <a:r>
              <a:rPr lang="pl-PL" dirty="0" smtClean="0"/>
              <a:t>) lub </a:t>
            </a:r>
            <a:r>
              <a:rPr lang="pl-PL" dirty="0"/>
              <a:t>przekraczającej 50 tys. zł (dla beneficjentów </a:t>
            </a:r>
            <a:r>
              <a:rPr lang="pl-PL" dirty="0">
                <a:solidFill>
                  <a:srgbClr val="FF0000"/>
                </a:solidFill>
              </a:rPr>
              <a:t>niezobowiązanych</a:t>
            </a:r>
            <a:r>
              <a:rPr lang="pl-PL" dirty="0"/>
              <a:t> do stosowania </a:t>
            </a:r>
            <a:r>
              <a:rPr lang="pl-PL" dirty="0" err="1"/>
              <a:t>pzp</a:t>
            </a:r>
            <a:r>
              <a:rPr lang="pl-PL" dirty="0"/>
              <a:t>) obowiązuje procedura - </a:t>
            </a:r>
            <a:r>
              <a:rPr lang="pl-PL" u="sng" dirty="0"/>
              <a:t>zasada konkurencyjności</a:t>
            </a:r>
            <a:r>
              <a:rPr lang="pl-PL" dirty="0"/>
              <a:t> opisana w </a:t>
            </a:r>
            <a:r>
              <a:rPr lang="pl-PL" dirty="0" smtClean="0"/>
              <a:t>Wytycznych</a:t>
            </a:r>
            <a:endParaRPr lang="pl-PL" dirty="0"/>
          </a:p>
          <a:p>
            <a:pPr lvl="0" algn="just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953017" y="1484784"/>
            <a:ext cx="53353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Jak ustalić która procedura z Wytycznych</a:t>
            </a:r>
          </a:p>
          <a:p>
            <a:pPr algn="ctr"/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powinna być zastosowana?</a:t>
            </a:r>
          </a:p>
          <a:p>
            <a:pPr algn="ctr"/>
            <a:endParaRPr lang="pl-PL" sz="2000" b="1" dirty="0" smtClean="0">
              <a:ln w="10541" cmpd="sng">
                <a:noFill/>
                <a:prstDash val="solid"/>
              </a:ln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60231" y="2276872"/>
            <a:ext cx="79208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l-PL" dirty="0">
                <a:solidFill>
                  <a:prstClr val="black"/>
                </a:solidFill>
                <a:ea typeface="Times New Roman"/>
              </a:rPr>
              <a:t>Szacowanie wartości zamówienia dokonane z należytą starannością jest podstawą ustalenia i wyboru procedury (odpowiednio udokumentowane). W szacowaniu wartości uwzględniamy ew. zamówienia uzupełniające</a:t>
            </a:r>
            <a:r>
              <a:rPr lang="pl-PL" dirty="0" smtClean="0">
                <a:solidFill>
                  <a:prstClr val="black"/>
                </a:solidFill>
                <a:ea typeface="Times New Roman"/>
              </a:rPr>
              <a:t>.</a:t>
            </a:r>
          </a:p>
          <a:p>
            <a:pPr lvl="1" algn="just"/>
            <a:endParaRPr lang="pl-PL" dirty="0">
              <a:solidFill>
                <a:prstClr val="black"/>
              </a:solidFill>
              <a:ea typeface="Times New Roman"/>
            </a:endParaRPr>
          </a:p>
          <a:p>
            <a:pPr lvl="1" algn="just"/>
            <a:r>
              <a:rPr lang="pl-PL" dirty="0">
                <a:solidFill>
                  <a:prstClr val="black"/>
                </a:solidFill>
                <a:ea typeface="Times New Roman"/>
              </a:rPr>
              <a:t>Zabronione jest zaniżanie wartości szacunkowej lub podział </a:t>
            </a:r>
            <a:r>
              <a:rPr lang="pl-PL" dirty="0" smtClean="0">
                <a:solidFill>
                  <a:prstClr val="black"/>
                </a:solidFill>
                <a:ea typeface="Times New Roman"/>
              </a:rPr>
              <a:t>zamówienia skutkujący </a:t>
            </a:r>
            <a:r>
              <a:rPr lang="pl-PL" dirty="0">
                <a:solidFill>
                  <a:prstClr val="black"/>
                </a:solidFill>
                <a:ea typeface="Times New Roman"/>
              </a:rPr>
              <a:t>zaniżeniem wartości szacunkowej </a:t>
            </a:r>
            <a:r>
              <a:rPr lang="pl-PL" dirty="0" smtClean="0">
                <a:solidFill>
                  <a:prstClr val="black"/>
                </a:solidFill>
                <a:ea typeface="Times New Roman"/>
              </a:rPr>
              <a:t>i </a:t>
            </a:r>
            <a:r>
              <a:rPr lang="pl-PL" dirty="0">
                <a:solidFill>
                  <a:prstClr val="black"/>
                </a:solidFill>
                <a:ea typeface="Times New Roman"/>
              </a:rPr>
              <a:t>wyborem niewłaściwej procedury udzielania zamówienia.</a:t>
            </a:r>
          </a:p>
          <a:p>
            <a:pPr lvl="1" algn="just"/>
            <a:r>
              <a:rPr lang="pl-PL" dirty="0">
                <a:solidFill>
                  <a:prstClr val="black"/>
                </a:solidFill>
                <a:ea typeface="Times New Roman"/>
              </a:rPr>
              <a:t>Ustalając wartość zamówienia należy wziąć pod uwagę konieczność łącznego spełnienia następujących przesłanek</a:t>
            </a:r>
            <a:r>
              <a:rPr lang="pl-PL" dirty="0" smtClean="0">
                <a:solidFill>
                  <a:prstClr val="black"/>
                </a:solidFill>
                <a:ea typeface="Times New Roman"/>
              </a:rPr>
              <a:t>:</a:t>
            </a:r>
          </a:p>
          <a:p>
            <a:pPr lvl="1" algn="just"/>
            <a:endParaRPr lang="pl-PL" dirty="0">
              <a:solidFill>
                <a:prstClr val="black"/>
              </a:solidFill>
              <a:ea typeface="Times New Roman"/>
            </a:endParaRPr>
          </a:p>
          <a:p>
            <a:pPr lvl="1" algn="just"/>
            <a:r>
              <a:rPr lang="pl-PL" dirty="0">
                <a:solidFill>
                  <a:prstClr val="black"/>
                </a:solidFill>
                <a:ea typeface="Times New Roman"/>
              </a:rPr>
              <a:t>•	usługi, dostawy oraz roboty budowlane </a:t>
            </a:r>
            <a:r>
              <a:rPr lang="pl-PL" u="sng" dirty="0">
                <a:solidFill>
                  <a:prstClr val="black"/>
                </a:solidFill>
                <a:ea typeface="Times New Roman"/>
              </a:rPr>
              <a:t>są tożsame rodzajowo lub funkcjonalnie</a:t>
            </a:r>
            <a:r>
              <a:rPr lang="pl-PL" dirty="0">
                <a:solidFill>
                  <a:prstClr val="black"/>
                </a:solidFill>
                <a:ea typeface="Times New Roman"/>
              </a:rPr>
              <a:t>;</a:t>
            </a:r>
          </a:p>
          <a:p>
            <a:pPr lvl="1" algn="just"/>
            <a:r>
              <a:rPr lang="pl-PL" dirty="0">
                <a:solidFill>
                  <a:prstClr val="black"/>
                </a:solidFill>
                <a:ea typeface="Times New Roman"/>
              </a:rPr>
              <a:t>•	możliwe jest udzielenie zamówienia </a:t>
            </a:r>
            <a:r>
              <a:rPr lang="pl-PL" u="sng" dirty="0">
                <a:solidFill>
                  <a:prstClr val="black"/>
                </a:solidFill>
                <a:ea typeface="Times New Roman"/>
              </a:rPr>
              <a:t>w tym samym </a:t>
            </a:r>
            <a:r>
              <a:rPr lang="pl-PL" u="sng" dirty="0" smtClean="0">
                <a:solidFill>
                  <a:prstClr val="black"/>
                </a:solidFill>
                <a:ea typeface="Times New Roman"/>
              </a:rPr>
              <a:t>czasie</a:t>
            </a:r>
            <a:r>
              <a:rPr lang="pl-PL" dirty="0" smtClean="0">
                <a:solidFill>
                  <a:prstClr val="black"/>
                </a:solidFill>
                <a:ea typeface="Times New Roman"/>
              </a:rPr>
              <a:t>,</a:t>
            </a:r>
            <a:endParaRPr lang="pl-PL" dirty="0">
              <a:solidFill>
                <a:prstClr val="black"/>
              </a:solidFill>
              <a:ea typeface="Times New Roman"/>
            </a:endParaRPr>
          </a:p>
          <a:p>
            <a:pPr lvl="1" algn="just"/>
            <a:r>
              <a:rPr lang="pl-PL" dirty="0">
                <a:solidFill>
                  <a:prstClr val="black"/>
                </a:solidFill>
                <a:ea typeface="Times New Roman"/>
              </a:rPr>
              <a:t>•	możliwe jest wykonanie zamówienia </a:t>
            </a:r>
            <a:r>
              <a:rPr lang="pl-PL" u="sng" dirty="0">
                <a:solidFill>
                  <a:prstClr val="black"/>
                </a:solidFill>
                <a:ea typeface="Times New Roman"/>
              </a:rPr>
              <a:t>przez jednego </a:t>
            </a:r>
            <a:r>
              <a:rPr lang="pl-PL" u="sng" dirty="0" smtClean="0">
                <a:solidFill>
                  <a:prstClr val="black"/>
                </a:solidFill>
                <a:ea typeface="Times New Roman"/>
              </a:rPr>
              <a:t>wykonawcę </a:t>
            </a:r>
          </a:p>
          <a:p>
            <a:pPr lvl="1" algn="just"/>
            <a:r>
              <a:rPr lang="pl-PL" sz="1400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pl-PL" sz="1400" dirty="0" smtClean="0">
                <a:solidFill>
                  <a:prstClr val="black"/>
                </a:solidFill>
                <a:ea typeface="Times New Roman"/>
              </a:rPr>
              <a:t>            </a:t>
            </a:r>
            <a:endParaRPr lang="pl-PL" sz="1400" dirty="0">
              <a:solidFill>
                <a:prstClr val="black"/>
              </a:solidFill>
              <a:ea typeface="Times New Roman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636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1073868" y="1484784"/>
            <a:ext cx="70936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w przypadku, gdy zamawiający udziela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„podobnych”</a:t>
            </a:r>
          </a:p>
          <a:p>
            <a:pPr algn="ctr"/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Zamówień?</a:t>
            </a:r>
          </a:p>
          <a:p>
            <a:pPr algn="ctr"/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2000" b="1" dirty="0" smtClean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32240" y="2804155"/>
            <a:ext cx="777686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pl-PL" dirty="0"/>
              <a:t>W przypadku udzielania zamówień w częściach (z określonych względów ekonomicznych, organizacyjnych, celowościowych), wartość zamówienia ustala się jako łączną wartość poszczególnych jego części</a:t>
            </a:r>
            <a:r>
              <a:rPr lang="pl-PL" dirty="0" smtClean="0"/>
              <a:t>.</a:t>
            </a:r>
          </a:p>
          <a:p>
            <a:pPr marL="0" lvl="1" algn="ctr"/>
            <a:endParaRPr lang="pl-PL" dirty="0" smtClean="0"/>
          </a:p>
          <a:p>
            <a:pPr marL="0" lvl="1" algn="ctr"/>
            <a:r>
              <a:rPr lang="pl-PL" b="1" dirty="0" smtClean="0">
                <a:solidFill>
                  <a:srgbClr val="FF0000"/>
                </a:solidFill>
              </a:rPr>
              <a:t>10 </a:t>
            </a:r>
            <a:r>
              <a:rPr lang="pl-PL" b="1" dirty="0">
                <a:solidFill>
                  <a:srgbClr val="FF0000"/>
                </a:solidFill>
              </a:rPr>
              <a:t>tożsamych zamówień po 10 tys. zł </a:t>
            </a:r>
            <a:r>
              <a:rPr lang="pl-PL" b="1" dirty="0" smtClean="0">
                <a:solidFill>
                  <a:srgbClr val="FF0000"/>
                </a:solidFill>
              </a:rPr>
              <a:t>netto = wartość </a:t>
            </a:r>
            <a:r>
              <a:rPr lang="pl-PL" b="1" dirty="0">
                <a:solidFill>
                  <a:srgbClr val="FF0000"/>
                </a:solidFill>
              </a:rPr>
              <a:t>szacunkowa 100 tys. zł netto</a:t>
            </a:r>
          </a:p>
          <a:p>
            <a:pPr algn="just"/>
            <a:endParaRPr lang="pl-PL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1958660" y="1196752"/>
            <a:ext cx="53832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Szczegółowe zasady udzielania zamówień</a:t>
            </a:r>
          </a:p>
          <a:p>
            <a:pPr algn="ctr"/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ROZEZNANIE RYNKU (20-50 tys. PLN)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84552" y="2420888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Rozeznanie rynku ma na celu potwierdzenie, że dana usługa, dostawa lub robota budowlana została wykonana po cenie </a:t>
            </a:r>
            <a:r>
              <a:rPr lang="pl-PL" dirty="0">
                <a:solidFill>
                  <a:srgbClr val="FF0000"/>
                </a:solidFill>
              </a:rPr>
              <a:t>nie wyższej niż cena </a:t>
            </a:r>
            <a:r>
              <a:rPr lang="pl-PL" dirty="0" smtClean="0">
                <a:solidFill>
                  <a:srgbClr val="FF0000"/>
                </a:solidFill>
              </a:rPr>
              <a:t>rynkowa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(w domyśle – NAJNIŻSZEJ możliwej</a:t>
            </a:r>
            <a:r>
              <a:rPr lang="pl-PL" dirty="0" smtClean="0">
                <a:solidFill>
                  <a:srgbClr val="FF0000"/>
                </a:solidFill>
              </a:rPr>
              <a:t>)</a:t>
            </a:r>
            <a:endParaRPr lang="pl-PL" dirty="0"/>
          </a:p>
          <a:p>
            <a:pPr marL="0" lvl="1" algn="just"/>
            <a:endParaRPr lang="pl-PL" dirty="0" smtClean="0"/>
          </a:p>
          <a:p>
            <a:pPr marL="0" lvl="1" algn="ctr"/>
            <a:r>
              <a:rPr lang="pl-PL" b="1" dirty="0" smtClean="0"/>
              <a:t>Jak to zrobić zgodnie z Wytycznymi?</a:t>
            </a:r>
            <a:endParaRPr lang="pl-PL" b="1" dirty="0"/>
          </a:p>
          <a:p>
            <a:pPr marL="0" lvl="1" algn="ctr"/>
            <a:endParaRPr lang="pl-PL" dirty="0" smtClean="0"/>
          </a:p>
          <a:p>
            <a:pPr marL="0" lvl="1" algn="ctr"/>
            <a:r>
              <a:rPr lang="pl-PL" dirty="0" smtClean="0"/>
              <a:t>Udokumentować</a:t>
            </a:r>
            <a:r>
              <a:rPr lang="pl-PL" dirty="0"/>
              <a:t>, że zamawiający:</a:t>
            </a:r>
          </a:p>
          <a:p>
            <a:pPr marL="0" lvl="1" algn="just"/>
            <a:r>
              <a:rPr lang="pl-PL" dirty="0" smtClean="0"/>
              <a:t>• Upublicznił </a:t>
            </a:r>
            <a:r>
              <a:rPr lang="pl-PL" dirty="0"/>
              <a:t>zapytanie ofertowe na swojej stronie internetowej oraz posiada jego wydruk wraz z otrzymanymi ofertami.</a:t>
            </a:r>
          </a:p>
          <a:p>
            <a:pPr marL="0" lvl="1" algn="ctr"/>
            <a:r>
              <a:rPr lang="pl-PL" dirty="0"/>
              <a:t>lub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Wysłał </a:t>
            </a:r>
            <a:r>
              <a:rPr lang="pl-PL" dirty="0"/>
              <a:t>zapytanie ofertowe do co najmniej 3 wykonawców oraz posiada potwierdzenie jego wysłania wraz z otrzymanymi ofertami</a:t>
            </a:r>
            <a:r>
              <a:rPr lang="pl-PL" dirty="0" smtClean="0"/>
              <a:t>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0" lvl="1" algn="ctr"/>
            <a:r>
              <a:rPr lang="pl-PL" dirty="0" smtClean="0">
                <a:solidFill>
                  <a:srgbClr val="FF0000"/>
                </a:solidFill>
              </a:rPr>
              <a:t>Wymaga się porównania przynajmniej </a:t>
            </a:r>
            <a:r>
              <a:rPr lang="pl-PL" u="sng" dirty="0" smtClean="0">
                <a:solidFill>
                  <a:srgbClr val="FF0000"/>
                </a:solidFill>
              </a:rPr>
              <a:t>dwóch</a:t>
            </a:r>
            <a:r>
              <a:rPr lang="pl-PL" dirty="0" smtClean="0">
                <a:solidFill>
                  <a:srgbClr val="FF0000"/>
                </a:solidFill>
              </a:rPr>
              <a:t> ofert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0778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1641267" y="1091019"/>
            <a:ext cx="59588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ZASADA KONKURENCYJNOŚCI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 tys. PLN)</a:t>
            </a:r>
          </a:p>
        </p:txBody>
      </p:sp>
      <p:sp>
        <p:nvSpPr>
          <p:cNvPr id="5" name="Prostokąt 4"/>
          <p:cNvSpPr/>
          <p:nvPr/>
        </p:nvSpPr>
        <p:spPr>
          <a:xfrm>
            <a:off x="732879" y="1548673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prstClr val="black"/>
                </a:solidFill>
              </a:rPr>
              <a:t>W celu spełnienia zasady konkurencyjności należy:</a:t>
            </a:r>
            <a:endParaRPr lang="pl-PL" sz="16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48884" y="1887227"/>
            <a:ext cx="79435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Upublicznić </a:t>
            </a:r>
            <a:r>
              <a:rPr lang="pl-PL" dirty="0"/>
              <a:t>zapytanie ofertowe </a:t>
            </a:r>
            <a:r>
              <a:rPr lang="pl-PL" dirty="0" smtClean="0"/>
              <a:t>w tzw. Bazie konkurencyjności: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https</a:t>
            </a:r>
            <a:r>
              <a:rPr lang="pl-PL" b="1" dirty="0">
                <a:solidFill>
                  <a:srgbClr val="FF0000"/>
                </a:solidFill>
              </a:rPr>
              <a:t>://</a:t>
            </a:r>
            <a:r>
              <a:rPr lang="pl-PL" b="1" dirty="0" smtClean="0">
                <a:solidFill>
                  <a:srgbClr val="FF0000"/>
                </a:solidFill>
              </a:rPr>
              <a:t>bazakonkurencyjnosci.funduszeeuropejskie.gov.pl/</a:t>
            </a: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Obecnie jedyna wymagana forma upublicznienia</a:t>
            </a:r>
          </a:p>
          <a:p>
            <a:pPr algn="ctr"/>
            <a:endParaRPr lang="pl-PL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Zapytanie zawiera </a:t>
            </a:r>
            <a:r>
              <a:rPr lang="pl-PL" dirty="0"/>
              <a:t>co najmniej następujące elementy</a:t>
            </a:r>
            <a:r>
              <a:rPr lang="pl-PL" dirty="0" smtClean="0"/>
              <a:t>:</a:t>
            </a:r>
          </a:p>
          <a:p>
            <a:pPr algn="just"/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Opis </a:t>
            </a:r>
            <a:r>
              <a:rPr lang="pl-PL" dirty="0"/>
              <a:t>przedmiotu zamówienia, jednoznaczny i </a:t>
            </a:r>
            <a:r>
              <a:rPr lang="pl-PL" dirty="0" smtClean="0"/>
              <a:t>wyczerpujący, </a:t>
            </a:r>
            <a:r>
              <a:rPr lang="pl-PL" dirty="0"/>
              <a:t>w tym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z </a:t>
            </a:r>
            <a:r>
              <a:rPr lang="pl-PL" u="sng" dirty="0"/>
              <a:t>zastosowaniem kodów CPV</a:t>
            </a:r>
            <a:r>
              <a:rPr lang="pl-PL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Warunki </a:t>
            </a:r>
            <a:r>
              <a:rPr lang="pl-PL" dirty="0"/>
              <a:t>udziału w </a:t>
            </a:r>
            <a:r>
              <a:rPr lang="pl-PL" dirty="0" smtClean="0"/>
              <a:t>postępowaniu </a:t>
            </a:r>
            <a:r>
              <a:rPr lang="pl-PL" dirty="0"/>
              <a:t>oraz opis sposobu dokonywania oceny ich spełnienia - stawianie warunków jest </a:t>
            </a:r>
            <a:r>
              <a:rPr lang="pl-PL" u="sng" dirty="0"/>
              <a:t>nieobowiązkowe</a:t>
            </a:r>
            <a:r>
              <a:rPr lang="pl-PL" dirty="0" smtClean="0"/>
              <a:t>; </a:t>
            </a: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Uwaga – warunkom musi towarzyszyć sposób ich weryfikacji</a:t>
            </a:r>
            <a:endParaRPr lang="pl-PL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Kryteria </a:t>
            </a:r>
            <a:r>
              <a:rPr lang="pl-PL" dirty="0"/>
              <a:t>oceny ofert (muszą spełniać wymogi z wytycznych tj. m.in. zapewniające zachowanie uczciwej konkurencji oraz równe traktowanie wykonawców</a:t>
            </a:r>
            <a:r>
              <a:rPr lang="pl-PL" dirty="0" smtClean="0"/>
              <a:t>);</a:t>
            </a: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Warunki udziału </a:t>
            </a:r>
            <a:r>
              <a:rPr lang="pl-PL" u="sng" dirty="0" smtClean="0">
                <a:solidFill>
                  <a:srgbClr val="FF0000"/>
                </a:solidFill>
              </a:rPr>
              <a:t>to nie to samo </a:t>
            </a:r>
            <a:r>
              <a:rPr lang="pl-PL" dirty="0" smtClean="0">
                <a:solidFill>
                  <a:srgbClr val="FF0000"/>
                </a:solidFill>
              </a:rPr>
              <a:t>co kryteria oceny</a:t>
            </a:r>
            <a:endParaRPr lang="pl-PL" dirty="0">
              <a:solidFill>
                <a:srgbClr val="FF0000"/>
              </a:solidFill>
            </a:endParaRPr>
          </a:p>
          <a:p>
            <a:pPr algn="ctr"/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2730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2889273" y="1113520"/>
            <a:ext cx="34628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Zasada konkurencyjności</a:t>
            </a:r>
          </a:p>
        </p:txBody>
      </p:sp>
      <p:sp>
        <p:nvSpPr>
          <p:cNvPr id="2" name="Prostokąt 1"/>
          <p:cNvSpPr/>
          <p:nvPr/>
        </p:nvSpPr>
        <p:spPr>
          <a:xfrm>
            <a:off x="755576" y="170826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Informację o wagach punktowych lub procentowych przypisanych do poszczególnych kryteriów oceny ofert;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Opis sposobu przyznawania punktacji za spełnienie danego kryterium oceny oferty;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Termin składania ofert - termin nie może być krótszy niż 7 lub 14 dni od daty upublicznienia; w przypadku zamówień o wartości szacunkowej równej lub przekraczającej 5 225 000 euro (roboty budowlane) lub  209 000 euro (dostawy i usługi</a:t>
            </a:r>
            <a:r>
              <a:rPr lang="pl-PL" dirty="0" smtClean="0"/>
              <a:t>) </a:t>
            </a:r>
            <a:r>
              <a:rPr lang="pl-PL" dirty="0"/>
              <a:t>termin wynosi 30 dni;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Termin realizacji umowy</a:t>
            </a:r>
            <a:r>
              <a:rPr lang="pl-PL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Informację </a:t>
            </a:r>
            <a:r>
              <a:rPr lang="pl-PL" dirty="0"/>
              <a:t>dot. zakazu powiązań osobowych i </a:t>
            </a:r>
            <a:r>
              <a:rPr lang="pl-PL" dirty="0" smtClean="0"/>
              <a:t>kapitałowych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Określenie </a:t>
            </a:r>
            <a:r>
              <a:rPr lang="pl-PL" dirty="0"/>
              <a:t>istotnych warunków zmian umowy - o ile przewiduje się możliwość zmiany takiej umowy;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Informację </a:t>
            </a:r>
            <a:r>
              <a:rPr lang="pl-PL" dirty="0"/>
              <a:t>o możliwości składania ofert częściowych - o ile zamawiający taką możliwość przewiduje;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Informację </a:t>
            </a:r>
            <a:r>
              <a:rPr lang="pl-PL" dirty="0"/>
              <a:t>o planowanych zamówieniach uzupełaniających, ich zakres oraz warunki, na jakich zostaną udzielone - o ile zamawiający przewiduje takie zamówienia.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6008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/>
          <p:cNvSpPr/>
          <p:nvPr/>
        </p:nvSpPr>
        <p:spPr>
          <a:xfrm>
            <a:off x="2889270" y="1286942"/>
            <a:ext cx="34628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Zasada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konkurencyjności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2239" y="2060848"/>
            <a:ext cx="777686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wybrać najkorzystniejszą z pośród złożonych ofert w oparciu o ustalone kryteria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sporządzić pisemny protokół postępowania o udzielenie zamówienia zawierający                                    w  szczególności:</a:t>
            </a: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1600" dirty="0">
                <a:solidFill>
                  <a:prstClr val="black"/>
                </a:solidFill>
              </a:rPr>
              <a:t>i</a:t>
            </a:r>
            <a:r>
              <a:rPr lang="pl-PL" sz="1600" dirty="0" smtClean="0">
                <a:solidFill>
                  <a:prstClr val="black"/>
                </a:solidFill>
              </a:rPr>
              <a:t>nformacje o sposobie upublicznienia postępowania ofertowego;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solidFill>
                  <a:prstClr val="black"/>
                </a:solidFill>
              </a:rPr>
              <a:t>w</a:t>
            </a:r>
            <a:r>
              <a:rPr lang="pl-PL" sz="1600" dirty="0" smtClean="0">
                <a:solidFill>
                  <a:prstClr val="black"/>
                </a:solidFill>
              </a:rPr>
              <a:t>ykaz ofert wraz z datą wpłynięcia;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solidFill>
                  <a:prstClr val="black"/>
                </a:solidFill>
              </a:rPr>
              <a:t>i</a:t>
            </a:r>
            <a:r>
              <a:rPr lang="pl-PL" sz="1600" dirty="0" smtClean="0">
                <a:solidFill>
                  <a:prstClr val="black"/>
                </a:solidFill>
              </a:rPr>
              <a:t>nformację o spełnieniu warunków udziału w postępowaniu nie podleganiu/podleganiu wykluczeniu;</a:t>
            </a:r>
          </a:p>
          <a:p>
            <a:pPr marL="285750" indent="-285750" algn="just">
              <a:buFontTx/>
              <a:buChar char="-"/>
            </a:pPr>
            <a:r>
              <a:rPr lang="pl-PL" sz="1600" dirty="0" smtClean="0">
                <a:solidFill>
                  <a:prstClr val="black"/>
                </a:solidFill>
              </a:rPr>
              <a:t>Informację o wagach punktowych lub procentowych przypisanych do poszczególnych kryteriów oceny i sposobie przyznania punktacji poszczególnym wykonawcom;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solidFill>
                  <a:prstClr val="black"/>
                </a:solidFill>
              </a:rPr>
              <a:t>w</a:t>
            </a:r>
            <a:r>
              <a:rPr lang="pl-PL" sz="1600" dirty="0" smtClean="0">
                <a:solidFill>
                  <a:prstClr val="black"/>
                </a:solidFill>
              </a:rPr>
              <a:t>skazanie wybranej oferty wraz z uzasadnieniem wyboru;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solidFill>
                  <a:prstClr val="black"/>
                </a:solidFill>
              </a:rPr>
              <a:t>d</a:t>
            </a:r>
            <a:r>
              <a:rPr lang="pl-PL" sz="1600" dirty="0" smtClean="0">
                <a:solidFill>
                  <a:prstClr val="black"/>
                </a:solidFill>
              </a:rPr>
              <a:t>ata i podpis zamawiającego;</a:t>
            </a:r>
          </a:p>
          <a:p>
            <a:pPr marL="285750" indent="-285750" algn="just">
              <a:buFontTx/>
              <a:buChar char="-"/>
            </a:pPr>
            <a:r>
              <a:rPr lang="pl-PL" sz="1600" dirty="0" smtClean="0">
                <a:solidFill>
                  <a:prstClr val="black"/>
                </a:solidFill>
              </a:rPr>
              <a:t>Załączniki </a:t>
            </a:r>
            <a:r>
              <a:rPr lang="pl-PL" sz="1600" dirty="0">
                <a:solidFill>
                  <a:prstClr val="black"/>
                </a:solidFill>
              </a:rPr>
              <a:t>w </a:t>
            </a:r>
            <a:r>
              <a:rPr lang="pl-PL" sz="1600" dirty="0" smtClean="0">
                <a:solidFill>
                  <a:prstClr val="black"/>
                </a:solidFill>
              </a:rPr>
              <a:t>postaci: potwierdzenia </a:t>
            </a:r>
            <a:r>
              <a:rPr lang="pl-PL" sz="1600" dirty="0">
                <a:solidFill>
                  <a:prstClr val="black"/>
                </a:solidFill>
              </a:rPr>
              <a:t>upublicznienia zapytania ofertowego </a:t>
            </a:r>
            <a:r>
              <a:rPr lang="pl-PL" sz="1600" dirty="0" smtClean="0">
                <a:solidFill>
                  <a:prstClr val="black"/>
                </a:solidFill>
              </a:rPr>
              <a:t>we właściwy sposób,  złożonych ofert, oświadczenia/oświadczeń </a:t>
            </a:r>
            <a:r>
              <a:rPr lang="pl-PL" sz="1600" dirty="0">
                <a:solidFill>
                  <a:prstClr val="black"/>
                </a:solidFill>
              </a:rPr>
              <a:t>o braku powiązań z wykonawcami, którzy </a:t>
            </a:r>
            <a:r>
              <a:rPr lang="pl-PL" sz="1600" dirty="0" smtClean="0">
                <a:solidFill>
                  <a:prstClr val="black"/>
                </a:solidFill>
              </a:rPr>
              <a:t>złożyli oferty</a:t>
            </a:r>
            <a:r>
              <a:rPr lang="pl-PL" sz="1600" dirty="0">
                <a:solidFill>
                  <a:prstClr val="black"/>
                </a:solidFill>
              </a:rPr>
              <a:t>, podpisane przez osoby wykonujące w imieniu zamawiającego </a:t>
            </a:r>
            <a:r>
              <a:rPr lang="pl-PL" sz="1600" dirty="0" smtClean="0">
                <a:solidFill>
                  <a:prstClr val="black"/>
                </a:solidFill>
              </a:rPr>
              <a:t>czynności związane </a:t>
            </a:r>
            <a:r>
              <a:rPr lang="pl-PL" sz="1600" dirty="0">
                <a:solidFill>
                  <a:prstClr val="black"/>
                </a:solidFill>
              </a:rPr>
              <a:t>z procedurą wyboru wykonawcy, w tym biorące udział w procesie </a:t>
            </a:r>
            <a:r>
              <a:rPr lang="pl-PL" sz="1600" dirty="0" smtClean="0">
                <a:solidFill>
                  <a:prstClr val="black"/>
                </a:solidFill>
              </a:rPr>
              <a:t>oceny ofert .</a:t>
            </a:r>
          </a:p>
          <a:p>
            <a:pPr marL="285750" indent="-285750" algn="just">
              <a:buFontTx/>
              <a:buChar char="-"/>
            </a:pPr>
            <a:endParaRPr lang="pl-PL" sz="1400" dirty="0" smtClean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355976" cy="8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7778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2138</Words>
  <Application>Microsoft Office PowerPoint</Application>
  <PresentationFormat>Pokaz na ekranie (4:3)</PresentationFormat>
  <Paragraphs>232</Paragraphs>
  <Slides>26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Jacek Nowak</cp:lastModifiedBy>
  <cp:revision>449</cp:revision>
  <cp:lastPrinted>2015-10-07T11:28:50Z</cp:lastPrinted>
  <dcterms:created xsi:type="dcterms:W3CDTF">2015-04-22T07:48:15Z</dcterms:created>
  <dcterms:modified xsi:type="dcterms:W3CDTF">2018-06-14T12:30:08Z</dcterms:modified>
</cp:coreProperties>
</file>